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4" r:id="rId1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o Fonte" userId="33cf930d-d55e-45f5-a9a2-c1c0b4f3e86b" providerId="ADAL" clId="{4763E190-7125-4B12-8C38-05A0D17164E3}"/>
    <pc:docChg chg="modSld">
      <pc:chgData name="Bruno Fonte" userId="33cf930d-d55e-45f5-a9a2-c1c0b4f3e86b" providerId="ADAL" clId="{4763E190-7125-4B12-8C38-05A0D17164E3}" dt="2025-12-10T15:25:44.184" v="2" actId="729"/>
      <pc:docMkLst>
        <pc:docMk/>
      </pc:docMkLst>
      <pc:sldChg chg="mod modShow">
        <pc:chgData name="Bruno Fonte" userId="33cf930d-d55e-45f5-a9a2-c1c0b4f3e86b" providerId="ADAL" clId="{4763E190-7125-4B12-8C38-05A0D17164E3}" dt="2025-12-10T15:25:44.184" v="2" actId="729"/>
        <pc:sldMkLst>
          <pc:docMk/>
          <pc:sldMk cId="1696827892" sldId="263"/>
        </pc:sldMkLst>
      </pc:sldChg>
      <pc:sldChg chg="mod modShow">
        <pc:chgData name="Bruno Fonte" userId="33cf930d-d55e-45f5-a9a2-c1c0b4f3e86b" providerId="ADAL" clId="{4763E190-7125-4B12-8C38-05A0D17164E3}" dt="2025-12-10T15:25:44.184" v="2" actId="729"/>
        <pc:sldMkLst>
          <pc:docMk/>
          <pc:sldMk cId="878511424" sldId="26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6D04-DD22-DC9B-C635-31D7081A5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CDF0A-6665-CDAA-EBFF-D2D610563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D816E-7AFC-B7E3-5261-F0B46BBC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6E4A8-2741-C69E-D0A5-12BA36DEF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8754A-103E-D311-B81F-F89701F7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925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54299-D630-EBFB-9B3D-D8B75BBC6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17ED06-DB5C-2245-03C3-0D6A435FD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2CA21-FCA9-9F31-BCAD-3950BF0DF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A9C2C-DBFF-3284-6DDC-4422FB95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38F37-ED2F-009B-02AE-6F78C152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462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B6CD66-1DA2-191B-612C-4C72496BB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AA172-5843-5718-4C2B-6CAB123F8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6B0FA-9D79-007F-B79E-1E9231CDE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ECF2D-9ED3-918A-ABE5-0DAC4409E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3A07F-B051-02E6-89BE-FCA49BD3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458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A6DE2-7BC6-B60F-C89F-7F1C49DF4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DDD49-F60D-BB8C-5B69-F78C127DD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DD331-4A00-0131-C08B-746A309E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A2D26-04C8-C00B-4974-4E90C1E0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CBF78-22A7-77D1-6849-EEECC567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524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43BFA-3230-DF6C-9EF3-75EE7238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C908F-E10C-1291-6C41-ECD51B911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D86CE-D9D6-90B5-E184-B89246CB9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13115-36CD-2C25-10C6-EE395A798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1DD00-9322-6A9E-DD6E-5A88E37E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5875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610B5-C4D0-0DE5-59ED-717A5854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D16F-6234-BDAD-69C0-B2BB35DF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0669F-07BA-8ECF-87A9-2E383C5BF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1E316-3BA8-C7A2-D48F-3B80156B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AD89F-5686-8C64-A88E-FB97383D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0354E-22F6-F7E6-95D1-2E3093C1E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737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FED82-B6CA-28E3-7C63-1A78E1AEB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2BD3E-9BA0-961D-207F-7497C5764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3EF99-FDD1-6721-8550-0D89A28BF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0FBB73-3B9F-CCC1-708C-1F3B7456F8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B89C6-2925-536C-667C-659330EF3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1A1241-2781-9F29-B72B-E4145BEC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BEEDA4-DD01-7977-7EA9-85B7BE27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0298F7-BF25-AA6E-2B56-DEADCBA7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346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7B7EF-6D0D-614A-BBAA-C716E87E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6F2511-6EA8-6F97-EA0C-C28312960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A96B75-BEC5-6F64-FE39-E9374237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30881C-621D-5F20-AA03-0EFE46C4F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132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E8951-8B91-EE91-FC55-E023666C8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0D86E0-58E3-125D-BFA1-267696091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69EA1-F81E-7FF5-D1B6-61A0DCA04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115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C84EF-ECE2-DE31-C838-DE3FAEC81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A9C3A-8812-84D8-C847-65ADC48A1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AD23F-0088-4428-BBB4-4F7EF866E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967F0-5378-6335-DC9D-6C12F0B79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7D541-80A4-7D08-E844-409F2BF1E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CCA96-1CF2-1E00-5B6A-3A44046AB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071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8EB65-72E1-3B32-792C-6E916ECD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C98C89-C23D-BB72-D6C1-9D61BB177F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F46D2-425A-5021-3D22-93FFBFE05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C7411-C60B-966C-899A-E8C47E0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18D07-F4AC-0366-85D2-8CEB05236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19429-E5FA-9E9A-27F9-DECAF807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5837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BFAAE-F16C-DF85-283B-0744C3DB3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A7038-4B69-E3D6-E4B2-C1534844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4DEF0-1CA5-9CC8-6E98-F409B665F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CCC68F-8261-4E6C-9B28-5D710B47237E}" type="datetimeFigureOut">
              <a:rPr lang="pt-PT" smtClean="0"/>
              <a:t>10/12/2025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5ED52-20B6-3A1E-A2B4-9D00BCCA19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2D789-98F1-867A-EBEA-94AAC838DA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71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out.smpsaude.pt/Telemedicin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D333BE9-42F3-F113-9CDD-4565ED48B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ntatos – Serviço Médico Permanente – SMP">
            <a:extLst>
              <a:ext uri="{FF2B5EF4-FFF2-40B4-BE49-F238E27FC236}">
                <a16:creationId xmlns:a16="http://schemas.microsoft.com/office/drawing/2014/main" id="{19669B65-BEEE-44ED-ABBB-6F0B9181E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5028559"/>
            <a:ext cx="2971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450C5545-3A2B-EC66-2084-565BBDB10A21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 dirty="0">
                <a:latin typeface="Montserrat"/>
              </a:rPr>
              <a:t>Acesso Telemedicina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84B58D-9050-CD1C-76D2-BCCCE7561581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788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226E4D-E76E-E520-239B-316003BBB5C8}"/>
              </a:ext>
            </a:extLst>
          </p:cNvPr>
          <p:cNvSpPr txBox="1"/>
          <p:nvPr/>
        </p:nvSpPr>
        <p:spPr>
          <a:xfrm>
            <a:off x="592668" y="2505670"/>
            <a:ext cx="542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Aceder à aplicação em </a:t>
            </a:r>
            <a:r>
              <a:rPr lang="pt-PT" dirty="0">
                <a:latin typeface="Montserrat" pitchFamily="2" charset="0"/>
                <a:hlinkClick r:id="rId2"/>
              </a:rPr>
              <a:t>https://out.smpsaude.pt/Telemedicine</a:t>
            </a: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r>
              <a:rPr lang="pt-PT" dirty="0" err="1">
                <a:latin typeface="Montserrat" pitchFamily="2" charset="0"/>
              </a:rPr>
              <a:t>Seleccionar</a:t>
            </a:r>
            <a:r>
              <a:rPr lang="pt-PT" dirty="0">
                <a:latin typeface="Montserrat" pitchFamily="2" charset="0"/>
              </a:rPr>
              <a:t> a opção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5176E1-1F90-177C-3202-39CFA85B9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279" y="3429000"/>
            <a:ext cx="2922322" cy="466941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35BD838-14F8-878F-D2F0-B8B81F0B0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94798"/>
            <a:ext cx="5718810" cy="506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4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3BF49-4FFB-F655-ABF1-98611CE13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CFADD4-D129-DDFA-183A-67E0852F9AF7}"/>
              </a:ext>
            </a:extLst>
          </p:cNvPr>
          <p:cNvSpPr txBox="1"/>
          <p:nvPr/>
        </p:nvSpPr>
        <p:spPr>
          <a:xfrm>
            <a:off x="508001" y="3105833"/>
            <a:ext cx="542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t-PT" dirty="0">
                <a:latin typeface="Montserrat" pitchFamily="2" charset="0"/>
              </a:rPr>
              <a:t>Inserir o seu nome de utilizador exatamente conforme comunicado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F4E632-C38C-3677-68D0-F13867B11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894852"/>
            <a:ext cx="5718810" cy="506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0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2D365-6B53-23B4-A03C-5548C9DB4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2EF6EB-06B9-843D-45B6-71F965F62461}"/>
              </a:ext>
            </a:extLst>
          </p:cNvPr>
          <p:cNvSpPr txBox="1"/>
          <p:nvPr/>
        </p:nvSpPr>
        <p:spPr>
          <a:xfrm>
            <a:off x="508001" y="3105833"/>
            <a:ext cx="542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pt-PT" dirty="0">
                <a:latin typeface="Montserrat" pitchFamily="2" charset="0"/>
              </a:rPr>
              <a:t>Introduzir a sua palavra-passe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CFB1F9-1A3F-3349-260C-DF1A3379E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894852"/>
            <a:ext cx="5718809" cy="506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41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760BD8-78C7-EFAB-0598-83D76EF1C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0874FE-B1BD-3940-EE65-F7FD6AA3C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E74E73B-A8B8-56B0-117D-CC3E5017DF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78235A95-8F2A-E1EB-E78C-3F3CF29D2856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 dirty="0">
                <a:latin typeface="Montserrat"/>
              </a:rPr>
              <a:t>No primeiro acesso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283A0C-15C0-4094-7129-D1A483EADB85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802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1BA05-59B5-E3DC-455F-28FB6DFB3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CC956B-CDA5-A8B2-890E-01AF30705887}"/>
              </a:ext>
            </a:extLst>
          </p:cNvPr>
          <p:cNvSpPr txBox="1"/>
          <p:nvPr/>
        </p:nvSpPr>
        <p:spPr>
          <a:xfrm>
            <a:off x="499535" y="2413336"/>
            <a:ext cx="542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PT" dirty="0">
                <a:latin typeface="Montserrat" pitchFamily="2" charset="0"/>
              </a:rPr>
              <a:t>Preencha a palavra-passe atual e insira uma nova password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Montserrat" pitchFamily="2" charset="0"/>
              </a:rPr>
              <a:t>Pelo menos 12 carateres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Montserrat" pitchFamily="2" charset="0"/>
              </a:rPr>
              <a:t>Incluindo letras maiúsculas, minúsculas, algarismos e caracteres especiais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600" dirty="0">
                <a:latin typeface="Montserrat" pitchFamily="2" charset="0"/>
              </a:rPr>
              <a:t>Guarde esta palavra-passe num local seguro e não a partilhe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5C8A03-1151-FF3F-2EB2-CECB6A093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894852"/>
            <a:ext cx="5718809" cy="506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64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3F232-0965-9EC6-A6C6-9AFEE28F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1E4D08-AD00-0FAB-4E00-0D7365867381}"/>
              </a:ext>
            </a:extLst>
          </p:cNvPr>
          <p:cNvSpPr txBox="1"/>
          <p:nvPr/>
        </p:nvSpPr>
        <p:spPr>
          <a:xfrm>
            <a:off x="508001" y="2277869"/>
            <a:ext cx="596899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 startAt="2"/>
            </a:pPr>
            <a:r>
              <a:rPr lang="pt-PT" dirty="0">
                <a:latin typeface="Montserrat" pitchFamily="2" charset="0"/>
              </a:rPr>
              <a:t>Instale o Microsoft </a:t>
            </a:r>
            <a:r>
              <a:rPr lang="pt-PT" dirty="0" err="1">
                <a:latin typeface="Montserrat" pitchFamily="2" charset="0"/>
              </a:rPr>
              <a:t>Authenticator</a:t>
            </a:r>
            <a:r>
              <a:rPr lang="pt-PT" dirty="0">
                <a:latin typeface="Montserrat" pitchFamily="2" charset="0"/>
              </a:rPr>
              <a:t> no seu telemóvel e siga as instruções no ecrã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 startAt="2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24AAF4-6797-77AF-6D8D-EED6E0C4B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4522" y="92697"/>
            <a:ext cx="4037336" cy="3578089"/>
          </a:xfrm>
          <a:prstGeom prst="rect">
            <a:avLst/>
          </a:prstGeom>
        </p:spPr>
      </p:pic>
      <p:pic>
        <p:nvPicPr>
          <p:cNvPr id="2" name="Picture 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01FE6BA-7937-7175-4A67-877CB5AC6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609" y="3095775"/>
            <a:ext cx="4037249" cy="3578088"/>
          </a:xfrm>
          <a:prstGeom prst="rect">
            <a:avLst/>
          </a:prstGeom>
        </p:spPr>
      </p:pic>
      <p:pic>
        <p:nvPicPr>
          <p:cNvPr id="1026" name="Picture 2" descr="Microsoft Authenticator App icon PNG HD Download With Transparent  Background | PNGHDPro">
            <a:extLst>
              <a:ext uri="{FF2B5EF4-FFF2-40B4-BE49-F238E27FC236}">
                <a16:creationId xmlns:a16="http://schemas.microsoft.com/office/drawing/2014/main" id="{7672F6B3-30CA-2E35-31AE-4F62657A1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07" y="3095775"/>
            <a:ext cx="714225" cy="71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89EC69-B0E9-6657-40CB-76869F94A38A}"/>
              </a:ext>
            </a:extLst>
          </p:cNvPr>
          <p:cNvSpPr txBox="1"/>
          <p:nvPr/>
        </p:nvSpPr>
        <p:spPr>
          <a:xfrm>
            <a:off x="838200" y="3195698"/>
            <a:ext cx="552026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t-PT" sz="1400" dirty="0">
                <a:latin typeface="Montserrat" pitchFamily="2" charset="0"/>
              </a:rPr>
              <a:t>Estamos a reforçar a segurança das nossas contas e, por isso, vamos começar a utilizar o Microsoft </a:t>
            </a:r>
            <a:r>
              <a:rPr lang="pt-PT" sz="1400" dirty="0" err="1">
                <a:latin typeface="Montserrat" pitchFamily="2" charset="0"/>
              </a:rPr>
              <a:t>Authenticator</a:t>
            </a:r>
            <a:r>
              <a:rPr lang="pt-PT" sz="1400" dirty="0">
                <a:latin typeface="Montserrat" pitchFamily="2" charset="0"/>
              </a:rPr>
              <a:t>. Esta aplicação permite confirmar a nossa identidade de forma rápida e muito mais segura do que apenas usar uma palavra-passe.</a:t>
            </a:r>
          </a:p>
          <a:p>
            <a:pPr algn="just">
              <a:spcBef>
                <a:spcPts val="600"/>
              </a:spcBef>
            </a:pPr>
            <a:r>
              <a:rPr lang="pt-PT" sz="1400" dirty="0">
                <a:latin typeface="Montserrat" pitchFamily="2" charset="0"/>
              </a:rPr>
              <a:t>Com o </a:t>
            </a:r>
            <a:r>
              <a:rPr lang="pt-PT" sz="1400" dirty="0" err="1">
                <a:latin typeface="Montserrat" pitchFamily="2" charset="0"/>
              </a:rPr>
              <a:t>Authenticator</a:t>
            </a:r>
            <a:r>
              <a:rPr lang="pt-PT" sz="1400" dirty="0">
                <a:latin typeface="Montserrat" pitchFamily="2" charset="0"/>
              </a:rPr>
              <a:t>, mesmo que alguém descubra a sua palavra-passe, não conseguirá aceder à conta, porque será sempre necessário confirmar o acesso no seu telemóvel. Isto reduz de forma significativa o risco de acessos indevidos e protege melhor a sua informação.</a:t>
            </a:r>
          </a:p>
          <a:p>
            <a:pPr algn="just">
              <a:spcBef>
                <a:spcPts val="600"/>
              </a:spcBef>
            </a:pPr>
            <a:r>
              <a:rPr lang="pt-PT" sz="1400" dirty="0">
                <a:latin typeface="Montserrat" pitchFamily="2" charset="0"/>
              </a:rPr>
              <a:t>A configuração é simples e será acompanhada por instruções passo a passo. O objetivo é garantir mais segurança, sem complicar o seu dia a dia.</a:t>
            </a:r>
          </a:p>
        </p:txBody>
      </p:sp>
    </p:spTree>
    <p:extLst>
      <p:ext uri="{BB962C8B-B14F-4D97-AF65-F5344CB8AC3E}">
        <p14:creationId xmlns:p14="http://schemas.microsoft.com/office/powerpoint/2010/main" val="1696827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4F4A7-4263-1E3B-8B7D-433AE4693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3389BDB-AE99-4B95-BE11-3C7A15DAE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403" y="2403580"/>
            <a:ext cx="4874260" cy="43199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789999-5A6E-12F3-BF51-4C50D925B0FB}"/>
              </a:ext>
            </a:extLst>
          </p:cNvPr>
          <p:cNvSpPr txBox="1"/>
          <p:nvPr/>
        </p:nvSpPr>
        <p:spPr>
          <a:xfrm>
            <a:off x="675640" y="3105834"/>
            <a:ext cx="542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t-PT" dirty="0">
                <a:latin typeface="Montserrat" pitchFamily="2" charset="0"/>
              </a:rPr>
              <a:t>No </a:t>
            </a:r>
            <a:r>
              <a:rPr lang="pt-PT" dirty="0" err="1">
                <a:latin typeface="Montserrat" pitchFamily="2" charset="0"/>
              </a:rPr>
              <a:t>Authenticator</a:t>
            </a:r>
            <a:r>
              <a:rPr lang="pt-PT" dirty="0">
                <a:latin typeface="Montserrat" pitchFamily="2" charset="0"/>
              </a:rPr>
              <a:t> selecione a leitura do QR </a:t>
            </a:r>
            <a:r>
              <a:rPr lang="pt-PT" dirty="0" err="1">
                <a:latin typeface="Montserrat" pitchFamily="2" charset="0"/>
              </a:rPr>
              <a:t>Code</a:t>
            </a:r>
            <a:endParaRPr lang="pt-PT" dirty="0">
              <a:latin typeface="Montserrat" pitchFamily="2" charset="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pt-PT" dirty="0">
                <a:latin typeface="Montserrat" pitchFamily="2" charset="0"/>
              </a:rPr>
              <a:t>Aponte a camara do seu telemóvel para o código no seu ecrã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pt-PT" dirty="0">
                <a:latin typeface="Montserrat" pitchFamily="2" charset="0"/>
              </a:rPr>
              <a:t>Insira o seu código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73AEBC-771C-992C-6A7F-A6C337F1ED70}"/>
              </a:ext>
            </a:extLst>
          </p:cNvPr>
          <p:cNvGrpSpPr/>
          <p:nvPr/>
        </p:nvGrpSpPr>
        <p:grpSpPr>
          <a:xfrm>
            <a:off x="6706838" y="621608"/>
            <a:ext cx="3199796" cy="2626467"/>
            <a:chOff x="6096001" y="1081933"/>
            <a:chExt cx="3199796" cy="26264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E5250FA-1D2A-8910-0549-B3ED0BCA8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96001" y="1081933"/>
              <a:ext cx="3199796" cy="2626467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326DF4B-F4F0-9882-54FC-2B84BC3B8C71}"/>
                </a:ext>
              </a:extLst>
            </p:cNvPr>
            <p:cNvSpPr/>
            <p:nvPr/>
          </p:nvSpPr>
          <p:spPr>
            <a:xfrm>
              <a:off x="8551334" y="2352831"/>
              <a:ext cx="652834" cy="65283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BEFF9E4-0B48-EB8F-CEC7-7E06594547E0}"/>
              </a:ext>
            </a:extLst>
          </p:cNvPr>
          <p:cNvCxnSpPr>
            <a:cxnSpLocks/>
          </p:cNvCxnSpPr>
          <p:nvPr/>
        </p:nvCxnSpPr>
        <p:spPr>
          <a:xfrm flipV="1">
            <a:off x="6197600" y="2336800"/>
            <a:ext cx="2964571" cy="911275"/>
          </a:xfrm>
          <a:prstGeom prst="straightConnector1">
            <a:avLst/>
          </a:prstGeom>
          <a:ln w="38100">
            <a:solidFill>
              <a:srgbClr val="4FCC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511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08FC53220EFEC46A5CC9431A6BC364C" ma:contentTypeVersion="11" ma:contentTypeDescription="Criar um novo documento." ma:contentTypeScope="" ma:versionID="41cc16ead89a3efeafb8536ffdacde1d">
  <xsd:schema xmlns:xsd="http://www.w3.org/2001/XMLSchema" xmlns:xs="http://www.w3.org/2001/XMLSchema" xmlns:p="http://schemas.microsoft.com/office/2006/metadata/properties" xmlns:ns2="813a317a-bcaa-4e5c-8cfb-35ba9fe9adfb" xmlns:ns3="1aa8a57a-567f-4620-aacf-e37cb3d6c605" targetNamespace="http://schemas.microsoft.com/office/2006/metadata/properties" ma:root="true" ma:fieldsID="6ef1a7fedde8ccaf272815bd3f782029" ns2:_="" ns3:_="">
    <xsd:import namespace="813a317a-bcaa-4e5c-8cfb-35ba9fe9adfb"/>
    <xsd:import namespace="1aa8a57a-567f-4620-aacf-e37cb3d6c6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3a317a-bcaa-4e5c-8cfb-35ba9fe9ad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51cb4918-6ba0-49bf-89cc-2a3502c88a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a8a57a-567f-4620-aacf-e37cb3d6c60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ebb0713-21f8-4c49-a4d7-396dac745258}" ma:internalName="TaxCatchAll" ma:showField="CatchAllData" ma:web="1aa8a57a-567f-4620-aacf-e37cb3d6c6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a8a57a-567f-4620-aacf-e37cb3d6c605" xsi:nil="true"/>
    <lcf76f155ced4ddcb4097134ff3c332f xmlns="813a317a-bcaa-4e5c-8cfb-35ba9fe9adf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33E70D3-092C-4D23-B398-D68ECB6ABB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3a317a-bcaa-4e5c-8cfb-35ba9fe9adfb"/>
    <ds:schemaRef ds:uri="1aa8a57a-567f-4620-aacf-e37cb3d6c6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A4655B-908B-459B-A322-CE1A1AF95D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A46C8B-F2A8-4839-B66B-99DF40948F26}">
  <ds:schemaRefs>
    <ds:schemaRef ds:uri="813a317a-bcaa-4e5c-8cfb-35ba9fe9adfb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1aa8a57a-567f-4620-aacf-e37cb3d6c605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220</Words>
  <Application>Microsoft Office PowerPoint</Application>
  <PresentationFormat>Widescreen</PresentationFormat>
  <Paragraphs>17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Bruno Fonte</dc:creator>
  <cp:lastModifiedBy>Bruno Fonte</cp:lastModifiedBy>
  <cp:revision>1</cp:revision>
  <dcterms:created xsi:type="dcterms:W3CDTF">2025-12-09T11:58:37Z</dcterms:created>
  <dcterms:modified xsi:type="dcterms:W3CDTF">2025-12-10T15:25:48Z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0x010100A08FC53220EFEC46A5CC9431A6BC364C</vt:lpwstr>
  </property>
  <property fmtid="{D5CDD505-2E9C-101B-9397-08002B2CF9AE}" pid="3" name="MediaServiceImageTags">
    <vt:lpwstr/>
  </property>
</Properties>
</file>